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9"/>
  </p:notesMasterIdLst>
  <p:sldIdLst>
    <p:sldId id="256" r:id="rId2"/>
    <p:sldId id="257" r:id="rId3"/>
    <p:sldId id="264" r:id="rId4"/>
    <p:sldId id="259" r:id="rId5"/>
    <p:sldId id="266" r:id="rId6"/>
    <p:sldId id="277" r:id="rId7"/>
    <p:sldId id="263" r:id="rId8"/>
    <p:sldId id="261" r:id="rId9"/>
    <p:sldId id="274" r:id="rId10"/>
    <p:sldId id="258" r:id="rId11"/>
    <p:sldId id="280" r:id="rId12"/>
    <p:sldId id="281" r:id="rId13"/>
    <p:sldId id="282" r:id="rId14"/>
    <p:sldId id="283" r:id="rId15"/>
    <p:sldId id="286" r:id="rId16"/>
    <p:sldId id="287" r:id="rId17"/>
    <p:sldId id="278" r:id="rId18"/>
    <p:sldId id="273" r:id="rId19"/>
    <p:sldId id="260" r:id="rId20"/>
    <p:sldId id="288" r:id="rId21"/>
    <p:sldId id="276" r:id="rId22"/>
    <p:sldId id="284" r:id="rId23"/>
    <p:sldId id="275" r:id="rId24"/>
    <p:sldId id="262" r:id="rId25"/>
    <p:sldId id="267" r:id="rId26"/>
    <p:sldId id="268" r:id="rId27"/>
    <p:sldId id="269" r:id="rId28"/>
  </p:sldIdLst>
  <p:sldSz cx="9144000" cy="5143500" type="screen16x9"/>
  <p:notesSz cx="6858000" cy="9144000"/>
  <p:embeddedFontLs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17B7CFE-6047-4602-B706-96A173B8E9E8}">
          <p14:sldIdLst>
            <p14:sldId id="256"/>
            <p14:sldId id="257"/>
            <p14:sldId id="264"/>
            <p14:sldId id="259"/>
            <p14:sldId id="266"/>
            <p14:sldId id="277"/>
            <p14:sldId id="263"/>
            <p14:sldId id="261"/>
            <p14:sldId id="274"/>
            <p14:sldId id="258"/>
            <p14:sldId id="280"/>
            <p14:sldId id="281"/>
            <p14:sldId id="282"/>
            <p14:sldId id="283"/>
            <p14:sldId id="286"/>
            <p14:sldId id="287"/>
            <p14:sldId id="278"/>
            <p14:sldId id="273"/>
            <p14:sldId id="260"/>
            <p14:sldId id="288"/>
            <p14:sldId id="276"/>
            <p14:sldId id="284"/>
            <p14:sldId id="275"/>
            <p14:sldId id="262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co Ventura Blancas" initials="FVB" lastIdx="1" clrIdx="0">
    <p:extLst>
      <p:ext uri="{19B8F6BF-5375-455C-9EA6-DF929625EA0E}">
        <p15:presenceInfo xmlns:p15="http://schemas.microsoft.com/office/powerpoint/2012/main" userId="Francisco Ventura Blanc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483B62-4BDA-4763-99E0-4DE5D52E7385}">
  <a:tblStyle styleId="{80483B62-4BDA-4763-99E0-4DE5D52E73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a4ce33b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a4ce33b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306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305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457050" y="2194807"/>
            <a:ext cx="8222100" cy="15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algn="ctr"/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b="1" dirty="0"/>
              <a:t/>
            </a:r>
            <a:br>
              <a:rPr lang="es-MX" b="1" dirty="0"/>
            </a:br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b="1" dirty="0"/>
              <a:t/>
            </a:r>
            <a:br>
              <a:rPr lang="es-MX" b="1" dirty="0"/>
            </a:br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b="1" dirty="0"/>
              <a:t>Security </a:t>
            </a:r>
            <a:r>
              <a:rPr lang="es-MX" b="1" dirty="0" err="1"/>
              <a:t>Aspects</a:t>
            </a:r>
            <a:r>
              <a:rPr lang="es-MX" b="1" dirty="0"/>
              <a:t> of</a:t>
            </a:r>
            <a:br>
              <a:rPr lang="es-MX" b="1" dirty="0"/>
            </a:br>
            <a:r>
              <a:rPr lang="es-MX" b="1" dirty="0" smtClean="0"/>
              <a:t>  </a:t>
            </a:r>
            <a:r>
              <a:rPr lang="es-MX" b="1" dirty="0" err="1"/>
              <a:t>neuromorphic</a:t>
            </a:r>
            <a:r>
              <a:rPr lang="es-MX" b="1" dirty="0"/>
              <a:t> </a:t>
            </a:r>
            <a:r>
              <a:rPr lang="es-MX" b="1" dirty="0" err="1"/>
              <a:t>systems</a:t>
            </a:r>
            <a:r>
              <a:rPr lang="es-MX" b="1" dirty="0"/>
              <a:t/>
            </a:r>
            <a:br>
              <a:rPr lang="es-MX" b="1" dirty="0"/>
            </a:br>
            <a:endParaRPr dirty="0"/>
          </a:p>
        </p:txBody>
      </p:sp>
      <p:sp>
        <p:nvSpPr>
          <p:cNvPr id="119" name="Google Shape;119;p24"/>
          <p:cNvSpPr/>
          <p:nvPr/>
        </p:nvSpPr>
        <p:spPr>
          <a:xfrm>
            <a:off x="-7800" y="-69975"/>
            <a:ext cx="9151800" cy="154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dirty="0" smtClean="0"/>
              <a:t>	</a:t>
            </a:r>
            <a:r>
              <a:rPr lang="es-MX" dirty="0"/>
              <a:t> </a:t>
            </a:r>
            <a:r>
              <a:rPr lang="es-MX" dirty="0" smtClean="0"/>
              <a:t>                                </a:t>
            </a:r>
            <a:r>
              <a:rPr lang="es-MX" sz="2000" dirty="0" smtClean="0"/>
              <a:t> Instituto </a:t>
            </a:r>
            <a:r>
              <a:rPr lang="es-MX" sz="2000" dirty="0"/>
              <a:t>Politécnico </a:t>
            </a:r>
            <a:r>
              <a:rPr lang="es-MX" sz="2000" dirty="0" smtClean="0"/>
              <a:t>Nacional</a:t>
            </a:r>
          </a:p>
          <a:p>
            <a:pPr lvl="0"/>
            <a:r>
              <a:rPr lang="es-MX" sz="2000" dirty="0" smtClean="0"/>
              <a:t>		 Centro </a:t>
            </a:r>
            <a:r>
              <a:rPr lang="es-MX" sz="2000" dirty="0"/>
              <a:t>de Investigación en Computación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 amt="50000"/>
          </a:blip>
          <a:srcRect b="36520"/>
          <a:stretch/>
        </p:blipFill>
        <p:spPr>
          <a:xfrm>
            <a:off x="7191500" y="197938"/>
            <a:ext cx="1737300" cy="101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97796" y="-107475"/>
            <a:ext cx="1584300" cy="15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2175885" y="3463417"/>
            <a:ext cx="4083000" cy="55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Francisco Ventura Blancas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Profesor</a:t>
            </a:r>
            <a:r>
              <a:rPr lang="en-US" sz="16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Dr. Ricardo Barron Fernandez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" sz="1600" dirty="0" smtClean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982" y="2933441"/>
            <a:ext cx="2860285" cy="2145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04" y="2763606"/>
            <a:ext cx="2234192" cy="2234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goals</a:t>
            </a:r>
            <a:endParaRPr lang="es-MX" dirty="0"/>
          </a:p>
        </p:txBody>
      </p:sp>
      <p:pic>
        <p:nvPicPr>
          <p:cNvPr id="4" name="Picture 4" descr="Understanding Confidentiality, Integrity, Availability, Authentication and  Accountability ~ Nhat Nguy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64" y="711464"/>
            <a:ext cx="4119254" cy="363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9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s-MX" dirty="0"/>
          </a:p>
        </p:txBody>
      </p:sp>
      <p:sp>
        <p:nvSpPr>
          <p:cNvPr id="8" name="Oval 7"/>
          <p:cNvSpPr/>
          <p:nvPr/>
        </p:nvSpPr>
        <p:spPr>
          <a:xfrm>
            <a:off x="3454619" y="777201"/>
            <a:ext cx="1876425" cy="10794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Cryptology</a:t>
            </a:r>
            <a:endParaRPr lang="es-MX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1850018" y="2442785"/>
            <a:ext cx="1438275" cy="84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cryptography</a:t>
            </a:r>
            <a:endParaRPr lang="es-MX" dirty="0"/>
          </a:p>
        </p:txBody>
      </p:sp>
      <p:sp>
        <p:nvSpPr>
          <p:cNvPr id="10" name="Rectangle 9"/>
          <p:cNvSpPr/>
          <p:nvPr/>
        </p:nvSpPr>
        <p:spPr>
          <a:xfrm>
            <a:off x="1850018" y="4295325"/>
            <a:ext cx="1438275" cy="84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Cryptanalysis</a:t>
            </a:r>
            <a:endParaRPr lang="es-MX" dirty="0"/>
          </a:p>
        </p:txBody>
      </p:sp>
      <p:sp>
        <p:nvSpPr>
          <p:cNvPr id="11" name="Rectangle 10"/>
          <p:cNvSpPr/>
          <p:nvPr/>
        </p:nvSpPr>
        <p:spPr>
          <a:xfrm>
            <a:off x="5397718" y="2442785"/>
            <a:ext cx="1438275" cy="84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Steganography</a:t>
            </a:r>
            <a:endParaRPr lang="es-MX" dirty="0"/>
          </a:p>
        </p:txBody>
      </p:sp>
      <p:sp>
        <p:nvSpPr>
          <p:cNvPr id="12" name="Rectangle 11"/>
          <p:cNvSpPr/>
          <p:nvPr/>
        </p:nvSpPr>
        <p:spPr>
          <a:xfrm>
            <a:off x="5397718" y="4295324"/>
            <a:ext cx="1438275" cy="84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Steganalysis</a:t>
            </a:r>
            <a:endParaRPr lang="es-MX" dirty="0"/>
          </a:p>
        </p:txBody>
      </p:sp>
      <p:cxnSp>
        <p:nvCxnSpPr>
          <p:cNvPr id="13" name="Straight Arrow Connector 12"/>
          <p:cNvCxnSpPr>
            <a:stCxn id="8" idx="4"/>
            <a:endCxn id="9" idx="0"/>
          </p:cNvCxnSpPr>
          <p:nvPr/>
        </p:nvCxnSpPr>
        <p:spPr>
          <a:xfrm flipH="1">
            <a:off x="2569156" y="1856629"/>
            <a:ext cx="1823676" cy="58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  <a:endCxn id="11" idx="0"/>
          </p:cNvCxnSpPr>
          <p:nvPr/>
        </p:nvCxnSpPr>
        <p:spPr>
          <a:xfrm>
            <a:off x="4392832" y="1856629"/>
            <a:ext cx="1724024" cy="58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2569156" y="3290960"/>
            <a:ext cx="0" cy="101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</p:cNvCxnSpPr>
          <p:nvPr/>
        </p:nvCxnSpPr>
        <p:spPr>
          <a:xfrm>
            <a:off x="6116856" y="3290960"/>
            <a:ext cx="0" cy="101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93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tcomunicacion.com.mx/wp-content/uploads/2020/03/Esteanu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397" y="816077"/>
            <a:ext cx="1741801" cy="9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chanisms of steganography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" y="90687"/>
            <a:ext cx="5193276" cy="259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Look at Photo Steganography, the Hiding of Secrets Inside Digital Images  | PetaPix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91" y="2045570"/>
            <a:ext cx="3620012" cy="24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dio Steganography System (Stego-system) | Download Scientific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2907104"/>
            <a:ext cx="3193743" cy="212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0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5" y="1021786"/>
            <a:ext cx="3990975" cy="523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11550" y="102178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Open Sans"/>
              </a:rPr>
              <a:t>Xiao Steganography is free software that can be used to hide secret files in BMP images or WAV files</a:t>
            </a:r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4511550" y="154500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Open Sans"/>
              </a:rPr>
              <a:t>It also supports encryption. You can select from various algorithms like RC4, Triple DES, DES, Triple DES 112, RC2 and hashing SHA, MD4, MD2 and MD5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5" y="2061698"/>
            <a:ext cx="3824749" cy="443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25" y="3199479"/>
            <a:ext cx="25622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 Ciphers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pic>
        <p:nvPicPr>
          <p:cNvPr id="2050" name="Picture 2" descr="3: Types of Cryptographic Algorithms [1]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1" y="811161"/>
            <a:ext cx="8096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s-MX" dirty="0"/>
          </a:p>
        </p:txBody>
      </p:sp>
      <p:sp>
        <p:nvSpPr>
          <p:cNvPr id="3" name="AutoShape 2" descr="67 Cartoon Of A Julius Caesar Illustrations &amp; Clip Art - iStock"/>
          <p:cNvSpPr>
            <a:spLocks noChangeAspect="1" noChangeArrowheads="1"/>
          </p:cNvSpPr>
          <p:nvPr/>
        </p:nvSpPr>
        <p:spPr bwMode="auto">
          <a:xfrm>
            <a:off x="1742637" y="220985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2" name="Picture 4" descr="67 Cartoon Of A Julius Caesar Illustrations &amp;amp;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0" y="813866"/>
            <a:ext cx="2417886" cy="279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70474" y="4487917"/>
            <a:ext cx="8282151" cy="63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Julius Caesar sent messages to his generals, he didn't trust his messengers. so</a:t>
            </a:r>
          </a:p>
          <a:p>
            <a:pPr algn="ctr"/>
            <a:r>
              <a:rPr lang="en-US" dirty="0"/>
              <a:t>he replaced every A in his messages with a 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94" y="813866"/>
            <a:ext cx="4286250" cy="1724025"/>
          </a:xfrm>
          <a:prstGeom prst="rect">
            <a:avLst/>
          </a:prstGeom>
        </p:spPr>
      </p:pic>
      <p:pic>
        <p:nvPicPr>
          <p:cNvPr id="2056" name="Picture 8" descr="Cifrado Cesar en python (Caesar Cipher) - Mi Diario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761" y="2681779"/>
            <a:ext cx="47720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66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evolution</a:t>
            </a:r>
            <a:endParaRPr lang="es-MX" dirty="0"/>
          </a:p>
        </p:txBody>
      </p:sp>
      <p:sp>
        <p:nvSpPr>
          <p:cNvPr id="5" name="AutoShape 4" descr="A Cartoon Military General With A Helmet On. Royalty Free Cliparts,  Vectors, And Stock Illustration. Image 41889835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Rectangle 3"/>
          <p:cNvSpPr/>
          <p:nvPr/>
        </p:nvSpPr>
        <p:spPr>
          <a:xfrm>
            <a:off x="460375" y="101744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Key of sector </a:t>
            </a:r>
            <a:r>
              <a:rPr lang="es-MX" dirty="0" err="1"/>
              <a:t>such</a:t>
            </a:r>
            <a:r>
              <a:rPr lang="es-MX" dirty="0"/>
              <a:t> as:</a:t>
            </a:r>
          </a:p>
          <a:p>
            <a:endParaRPr lang="es-MX" dirty="0"/>
          </a:p>
          <a:p>
            <a:r>
              <a:rPr lang="es-MX" dirty="0" err="1"/>
              <a:t>Banking</a:t>
            </a:r>
            <a:endParaRPr lang="es-MX" dirty="0"/>
          </a:p>
          <a:p>
            <a:r>
              <a:rPr lang="es-MX" dirty="0"/>
              <a:t> </a:t>
            </a:r>
            <a:r>
              <a:rPr lang="es-MX" dirty="0" err="1"/>
              <a:t>ATMs</a:t>
            </a:r>
            <a:r>
              <a:rPr lang="es-MX" dirty="0"/>
              <a:t>, </a:t>
            </a:r>
            <a:r>
              <a:rPr lang="es-MX" dirty="0" err="1"/>
              <a:t>wire</a:t>
            </a:r>
            <a:r>
              <a:rPr lang="es-MX" dirty="0"/>
              <a:t> </a:t>
            </a:r>
            <a:r>
              <a:rPr lang="es-MX" dirty="0" err="1"/>
              <a:t>transfers</a:t>
            </a:r>
            <a:r>
              <a:rPr lang="es-MX" dirty="0"/>
              <a:t>, </a:t>
            </a:r>
            <a:r>
              <a:rPr lang="es-MX" dirty="0" err="1"/>
              <a:t>electronic</a:t>
            </a:r>
            <a:r>
              <a:rPr lang="es-MX" dirty="0"/>
              <a:t> </a:t>
            </a:r>
            <a:r>
              <a:rPr lang="es-MX" dirty="0" err="1"/>
              <a:t>banking</a:t>
            </a:r>
            <a:r>
              <a:rPr lang="es-MX" dirty="0"/>
              <a:t>...</a:t>
            </a:r>
          </a:p>
          <a:p>
            <a:r>
              <a:rPr lang="es-MX" dirty="0" err="1"/>
              <a:t>Communication</a:t>
            </a:r>
            <a:r>
              <a:rPr lang="es-MX" dirty="0"/>
              <a:t> Network</a:t>
            </a:r>
          </a:p>
          <a:p>
            <a:r>
              <a:rPr lang="es-MX" dirty="0"/>
              <a:t> </a:t>
            </a:r>
            <a:r>
              <a:rPr lang="es-MX" dirty="0" err="1"/>
              <a:t>VPNs</a:t>
            </a:r>
            <a:r>
              <a:rPr lang="es-MX" dirty="0"/>
              <a:t> </a:t>
            </a:r>
            <a:r>
              <a:rPr lang="es-MX" dirty="0" err="1"/>
              <a:t>security</a:t>
            </a:r>
            <a:r>
              <a:rPr lang="es-MX" dirty="0"/>
              <a:t> email</a:t>
            </a:r>
          </a:p>
          <a:p>
            <a:r>
              <a:rPr lang="es-MX" dirty="0"/>
              <a:t>E-Commerce</a:t>
            </a:r>
          </a:p>
          <a:p>
            <a:r>
              <a:rPr lang="es-MX" dirty="0"/>
              <a:t>Mobile </a:t>
            </a:r>
            <a:r>
              <a:rPr lang="es-MX" dirty="0" err="1"/>
              <a:t>Phones</a:t>
            </a:r>
            <a:endParaRPr lang="es-MX" dirty="0"/>
          </a:p>
          <a:p>
            <a:r>
              <a:rPr lang="es-MX" dirty="0" err="1"/>
              <a:t>Pay</a:t>
            </a:r>
            <a:r>
              <a:rPr lang="es-MX" dirty="0"/>
              <a:t> TV and </a:t>
            </a:r>
            <a:r>
              <a:rPr lang="es-MX" dirty="0" err="1"/>
              <a:t>satellite</a:t>
            </a:r>
            <a:r>
              <a:rPr lang="es-MX" dirty="0"/>
              <a:t> TV</a:t>
            </a:r>
          </a:p>
          <a:p>
            <a:r>
              <a:rPr lang="es-MX" dirty="0"/>
              <a:t>Digital </a:t>
            </a:r>
            <a:r>
              <a:rPr lang="es-MX" dirty="0" err="1"/>
              <a:t>Rights</a:t>
            </a:r>
            <a:r>
              <a:rPr lang="es-MX" dirty="0"/>
              <a:t> Management(DRM)...</a:t>
            </a:r>
          </a:p>
        </p:txBody>
      </p:sp>
      <p:pic>
        <p:nvPicPr>
          <p:cNvPr id="6152" name="Picture 8" descr="VPN Touch:Amazon.com:Appstore for An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004" y="779863"/>
            <a:ext cx="3645059" cy="177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tm Machine Nobody: imágenes, fotos de stock y vectores | Shutter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2608365"/>
            <a:ext cx="1586139" cy="23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Puede ser un dibujo animado de texto que dice &quot;Interesin Sin AMERICAN EXPRESS VISA mastercard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2945572"/>
            <a:ext cx="2369911" cy="205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4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0849" y="530067"/>
            <a:ext cx="2781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What is </a:t>
            </a:r>
            <a:r>
              <a:rPr lang="en-US" dirty="0" smtClean="0"/>
              <a:t>Neuronal Cryptography?</a:t>
            </a:r>
            <a:endParaRPr lang="es-MX" dirty="0"/>
          </a:p>
        </p:txBody>
      </p:sp>
      <p:sp>
        <p:nvSpPr>
          <p:cNvPr id="6" name="Rectangle 5"/>
          <p:cNvSpPr/>
          <p:nvPr/>
        </p:nvSpPr>
        <p:spPr>
          <a:xfrm>
            <a:off x="4158114" y="9918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/>
          </a:p>
          <a:p>
            <a:r>
              <a:rPr lang="es-MX" dirty="0"/>
              <a:t>Neural </a:t>
            </a:r>
            <a:r>
              <a:rPr lang="es-MX" dirty="0" err="1"/>
              <a:t>cryptography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branch</a:t>
            </a:r>
            <a:r>
              <a:rPr lang="es-MX" dirty="0"/>
              <a:t> of </a:t>
            </a:r>
            <a:r>
              <a:rPr lang="es-MX" dirty="0" err="1"/>
              <a:t>cryptography</a:t>
            </a:r>
            <a:r>
              <a:rPr lang="es-MX" dirty="0"/>
              <a:t> </a:t>
            </a:r>
            <a:r>
              <a:rPr lang="es-MX" dirty="0" err="1"/>
              <a:t>dedicated</a:t>
            </a:r>
            <a:r>
              <a:rPr lang="es-MX" dirty="0"/>
              <a:t> to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analysis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application</a:t>
            </a:r>
            <a:r>
              <a:rPr lang="es-MX" dirty="0"/>
              <a:t> of </a:t>
            </a:r>
            <a:r>
              <a:rPr lang="es-MX" dirty="0" err="1"/>
              <a:t>stochastic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, </a:t>
            </a:r>
            <a:r>
              <a:rPr lang="es-MX" dirty="0" err="1"/>
              <a:t>especially</a:t>
            </a:r>
            <a:r>
              <a:rPr lang="es-MX" dirty="0"/>
              <a:t> artificial neural </a:t>
            </a:r>
            <a:r>
              <a:rPr lang="es-MX" dirty="0" err="1"/>
              <a:t>network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,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their</a:t>
            </a:r>
            <a:r>
              <a:rPr lang="es-MX" dirty="0"/>
              <a:t> use in </a:t>
            </a:r>
            <a:r>
              <a:rPr lang="es-MX" dirty="0" err="1"/>
              <a:t>encryption</a:t>
            </a:r>
            <a:r>
              <a:rPr lang="es-MX" dirty="0"/>
              <a:t> and </a:t>
            </a:r>
            <a:r>
              <a:rPr lang="es-MX" dirty="0" err="1"/>
              <a:t>cryptanalysis</a:t>
            </a:r>
            <a:endParaRPr lang="es-MX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33" y="1447851"/>
            <a:ext cx="5546252" cy="321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Neuromorphic</a:t>
            </a:r>
            <a:r>
              <a:rPr lang="es-MX" dirty="0" smtClean="0"/>
              <a:t> </a:t>
            </a:r>
            <a:r>
              <a:rPr lang="es-MX" dirty="0" err="1"/>
              <a:t>computing</a:t>
            </a:r>
            <a:r>
              <a:rPr lang="es-MX" dirty="0"/>
              <a:t> </a:t>
            </a:r>
            <a:r>
              <a:rPr lang="es-MX" dirty="0" err="1"/>
              <a:t>algorithms</a:t>
            </a:r>
            <a:endParaRPr lang="es-MX" dirty="0"/>
          </a:p>
        </p:txBody>
      </p:sp>
      <p:sp>
        <p:nvSpPr>
          <p:cNvPr id="6" name="Rectangle 5"/>
          <p:cNvSpPr/>
          <p:nvPr/>
        </p:nvSpPr>
        <p:spPr>
          <a:xfrm>
            <a:off x="580102" y="937954"/>
            <a:ext cx="7393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/>
              <a:t>applications</a:t>
            </a:r>
            <a:r>
              <a:rPr lang="es-MX" dirty="0"/>
              <a:t> of neural </a:t>
            </a:r>
            <a:r>
              <a:rPr lang="es-MX" dirty="0" err="1"/>
              <a:t>networks</a:t>
            </a:r>
            <a:r>
              <a:rPr lang="es-MX" dirty="0"/>
              <a:t> to </a:t>
            </a:r>
            <a:r>
              <a:rPr lang="es-MX" dirty="0" err="1"/>
              <a:t>cryptography</a:t>
            </a:r>
            <a:r>
              <a:rPr lang="es-MX" dirty="0"/>
              <a:t>, and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security</a:t>
            </a:r>
            <a:r>
              <a:rPr lang="es-MX" dirty="0"/>
              <a:t> in general, can be </a:t>
            </a:r>
            <a:r>
              <a:rPr lang="es-MX" dirty="0" err="1"/>
              <a:t>divided</a:t>
            </a:r>
            <a:r>
              <a:rPr lang="es-MX" dirty="0"/>
              <a:t> </a:t>
            </a:r>
            <a:r>
              <a:rPr lang="es-MX" dirty="0" err="1"/>
              <a:t>into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categories</a:t>
            </a:r>
            <a:r>
              <a:rPr lang="es-MX" dirty="0" smtClean="0"/>
              <a:t>:</a:t>
            </a:r>
            <a:endParaRPr lang="es-MX" dirty="0"/>
          </a:p>
        </p:txBody>
      </p:sp>
      <p:sp>
        <p:nvSpPr>
          <p:cNvPr id="7" name="Rectangle 6"/>
          <p:cNvSpPr/>
          <p:nvPr/>
        </p:nvSpPr>
        <p:spPr>
          <a:xfrm>
            <a:off x="840658" y="165441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● </a:t>
            </a:r>
            <a:r>
              <a:rPr lang="es-MX" dirty="0" err="1"/>
              <a:t>Resolution</a:t>
            </a:r>
            <a:r>
              <a:rPr lang="es-MX" dirty="0"/>
              <a:t> of AI </a:t>
            </a:r>
            <a:r>
              <a:rPr lang="es-MX" dirty="0" err="1"/>
              <a:t>related</a:t>
            </a:r>
            <a:r>
              <a:rPr lang="es-MX" dirty="0"/>
              <a:t> </a:t>
            </a:r>
            <a:r>
              <a:rPr lang="es-MX" dirty="0" err="1"/>
              <a:t>problems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Design</a:t>
            </a:r>
            <a:r>
              <a:rPr lang="es-MX" dirty="0"/>
              <a:t> </a:t>
            </a:r>
            <a:r>
              <a:rPr lang="es-MX" dirty="0" err="1"/>
              <a:t>assistance</a:t>
            </a:r>
            <a:r>
              <a:rPr lang="es-MX" dirty="0"/>
              <a:t>.</a:t>
            </a:r>
          </a:p>
          <a:p>
            <a:r>
              <a:rPr lang="es-MX" dirty="0"/>
              <a:t>● </a:t>
            </a:r>
            <a:r>
              <a:rPr lang="es-MX" dirty="0" err="1"/>
              <a:t>Cryptanalysis</a:t>
            </a:r>
            <a:r>
              <a:rPr lang="es-MX" dirty="0"/>
              <a:t>.</a:t>
            </a:r>
          </a:p>
          <a:p>
            <a:r>
              <a:rPr lang="es-MX" dirty="0"/>
              <a:t>● </a:t>
            </a:r>
            <a:r>
              <a:rPr lang="es-MX" dirty="0" err="1"/>
              <a:t>Evaluation</a:t>
            </a:r>
            <a:r>
              <a:rPr lang="es-MX" dirty="0"/>
              <a:t> of </a:t>
            </a:r>
            <a:r>
              <a:rPr lang="es-MX" dirty="0" err="1"/>
              <a:t>cryptographic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Authentication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Public</a:t>
            </a:r>
            <a:r>
              <a:rPr lang="es-MX" dirty="0"/>
              <a:t> Key </a:t>
            </a:r>
            <a:r>
              <a:rPr lang="es-MX" dirty="0" err="1"/>
              <a:t>Algorithms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Symmetric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Pseudorandom</a:t>
            </a:r>
            <a:r>
              <a:rPr lang="es-MX" dirty="0"/>
              <a:t> 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Generators</a:t>
            </a:r>
            <a:endParaRPr lang="es-MX" dirty="0"/>
          </a:p>
        </p:txBody>
      </p:sp>
      <p:pic>
        <p:nvPicPr>
          <p:cNvPr id="5" name="Picture 4" descr="Cryptography and privacy. An easy explanation on how to create a key for  encryption.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54" y="1795840"/>
            <a:ext cx="4196416" cy="236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241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SoC</a:t>
            </a:r>
            <a:r>
              <a:rPr lang="en-US" dirty="0" smtClean="0"/>
              <a:t>?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System on Chip (</a:t>
            </a:r>
            <a:r>
              <a:rPr lang="en-US" dirty="0" err="1"/>
              <a:t>SoC</a:t>
            </a:r>
            <a:r>
              <a:rPr lang="en-US" dirty="0"/>
              <a:t>) refers to </a:t>
            </a:r>
            <a:r>
              <a:rPr lang="en-US" b="1" dirty="0"/>
              <a:t>a single-integrated circuit (chip) composed of all the components of an electronic system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96" y="357800"/>
            <a:ext cx="4857750" cy="1095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2596" y="187799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ptserif"/>
              </a:rPr>
              <a:t>The small and efficient </a:t>
            </a:r>
            <a:r>
              <a:rPr lang="en-US" dirty="0" err="1">
                <a:latin typeface="ptserif"/>
              </a:rPr>
              <a:t>Akida</a:t>
            </a:r>
            <a:r>
              <a:rPr lang="en-US" dirty="0">
                <a:latin typeface="ptserif"/>
              </a:rPr>
              <a:t> </a:t>
            </a:r>
            <a:r>
              <a:rPr lang="en-US" dirty="0" err="1">
                <a:latin typeface="ptserif"/>
              </a:rPr>
              <a:t>NSoC</a:t>
            </a:r>
            <a:r>
              <a:rPr lang="en-US" dirty="0">
                <a:latin typeface="ptserif"/>
              </a:rPr>
              <a:t> is ideal for edge applications such as advanced driver assistance systems (ADAS), autonomous vehicles, drones, vision-guided robotics, surveillance, and machine vision systems.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36" y="3177848"/>
            <a:ext cx="4011869" cy="16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75" y="0"/>
            <a:ext cx="2808000" cy="477489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s-MX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0" indent="-228600">
              <a:buFont typeface="+mj-lt"/>
              <a:buAutoNum type="arabicPeriod"/>
            </a:pPr>
            <a:endParaRPr lang="en-US" dirty="0" smtClean="0"/>
          </a:p>
          <a:p>
            <a:pPr marL="381000" indent="-228600">
              <a:buFont typeface="+mj-lt"/>
              <a:buAutoNum type="arabicPeriod"/>
            </a:pPr>
            <a:endParaRPr lang="en-US" dirty="0" smtClean="0"/>
          </a:p>
          <a:p>
            <a:endParaRPr lang="es-MX" dirty="0"/>
          </a:p>
        </p:txBody>
      </p:sp>
      <p:sp>
        <p:nvSpPr>
          <p:cNvPr id="7" name="Rectangle 6"/>
          <p:cNvSpPr/>
          <p:nvPr/>
        </p:nvSpPr>
        <p:spPr>
          <a:xfrm>
            <a:off x="-82648" y="280464"/>
            <a:ext cx="3327293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Brain Research MIT </a:t>
            </a:r>
            <a:endParaRPr lang="es-MX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AI </a:t>
            </a:r>
            <a:r>
              <a:rPr lang="es-MX" sz="12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Historical</a:t>
            </a:r>
            <a:r>
              <a:rPr lang="es-MX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s-MX" sz="12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context</a:t>
            </a:r>
            <a:endParaRPr lang="es-MX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Travel from human size to </a:t>
            </a:r>
            <a:endParaRPr 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 neurotransmitters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in 90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seconds</a:t>
            </a:r>
            <a:endParaRPr lang="es-MX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Security Goals</a:t>
            </a:r>
            <a:endParaRPr lang="es-MX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System on Chip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SoC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Neuromorphic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Cryptography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Software Security with Hardware in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Firmware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Security of Emerging Memory 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Security of Analog, Mixed-Signal</a:t>
            </a:r>
            <a:r>
              <a:rPr lang="en-US" sz="12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en-US" sz="12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      </a:t>
            </a: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and RF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Application of Optical Techniques to </a:t>
            </a:r>
            <a:endParaRPr lang="en-US" sz="1200" b="1" dirty="0" smtClean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     Security </a:t>
            </a: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Threat and Hardware</a:t>
            </a:r>
          </a:p>
          <a:p>
            <a:r>
              <a:rPr lang="en-US" sz="12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      Assurance</a:t>
            </a:r>
            <a:endParaRPr lang="en-US" sz="1200" b="1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Computer Vision for Hardware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Asynchronous Circuits and </a:t>
            </a:r>
            <a:r>
              <a:rPr lang="en-US" sz="12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Their</a:t>
            </a:r>
          </a:p>
          <a:p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     </a:t>
            </a: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Applications to Hardware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</a:rPr>
              <a:t>Microfluidic Device </a:t>
            </a:r>
            <a:r>
              <a:rPr lang="en-US" sz="1200" b="1" dirty="0" err="1">
                <a:solidFill>
                  <a:srgbClr val="FFFF00"/>
                </a:solidFill>
                <a:latin typeface="Arial" panose="020B0604020202020204" pitchFamily="34" charset="0"/>
              </a:rPr>
              <a:t>Securit</a:t>
            </a:r>
            <a:endParaRPr lang="en-US" sz="1200" b="1" dirty="0" smtClean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16" y="150994"/>
            <a:ext cx="3090391" cy="1941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68" y="3119466"/>
            <a:ext cx="2381051" cy="2024034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5816603" y="2165587"/>
            <a:ext cx="481780" cy="815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3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AKIDA CHIP</a:t>
            </a: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7" y="772754"/>
            <a:ext cx="79343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is important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5" y="0"/>
            <a:ext cx="79819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2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is important</a:t>
            </a:r>
            <a:endParaRPr lang="es-MX" dirty="0"/>
          </a:p>
          <a:p>
            <a:endParaRPr lang="es-MX" dirty="0"/>
          </a:p>
        </p:txBody>
      </p:sp>
      <p:pic>
        <p:nvPicPr>
          <p:cNvPr id="3074" name="Picture 2" descr="Stuxnet - CyberHoot Cyber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08" y="179249"/>
            <a:ext cx="6853084" cy="44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8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/>
              <a:t>Neuromorphic computing chip could ‘smell’ explosives, narcotics, and diseases</a:t>
            </a:r>
            <a:endParaRPr lang="es-MX" sz="1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42781"/>
            <a:ext cx="2537549" cy="3163500"/>
          </a:xfrm>
        </p:spPr>
        <p:txBody>
          <a:bodyPr/>
          <a:lstStyle/>
          <a:p>
            <a:r>
              <a:rPr lang="en-US" dirty="0"/>
              <a:t>test chip designed by Intel Labs that uses an asynchronous spiking neural network (SNN) to implement adaptive self-modifying event-driven fine-grained parallel computations used to implement learning and inference with high </a:t>
            </a:r>
            <a:r>
              <a:rPr lang="en-US" dirty="0" err="1"/>
              <a:t>efficienc</a:t>
            </a:r>
            <a:endParaRPr lang="es-MX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90" y="1153904"/>
            <a:ext cx="25336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9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uromorphic-Engineering-Startups-Cross-Industry-Heat-Map-StartUs-Insights-nore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86" y="78658"/>
            <a:ext cx="6839265" cy="49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Threat</a:t>
            </a:r>
            <a:r>
              <a:rPr lang="es-MX" dirty="0"/>
              <a:t> </a:t>
            </a:r>
            <a:r>
              <a:rPr lang="es-MX" dirty="0" err="1"/>
              <a:t>Models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threats can be broadly classified into two lateral threat models based on</a:t>
            </a:r>
          </a:p>
          <a:p>
            <a:r>
              <a:rPr lang="en-US" dirty="0"/>
              <a:t>the source of security vulnerability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245" y="834500"/>
            <a:ext cx="50768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8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Neuromorphic </a:t>
            </a:r>
            <a:r>
              <a:rPr lang="en-US" dirty="0" err="1" smtClean="0"/>
              <a:t>Desing</a:t>
            </a:r>
            <a:r>
              <a:rPr lang="en-US" dirty="0" smtClean="0"/>
              <a:t> Flow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dirty="0"/>
              <a:t>Neuromorphic</a:t>
            </a:r>
          </a:p>
          <a:p>
            <a:pPr marL="152400" indent="0">
              <a:buNone/>
            </a:pPr>
            <a:r>
              <a:rPr lang="en-US" dirty="0"/>
              <a:t>design flow illustrating</a:t>
            </a:r>
          </a:p>
          <a:p>
            <a:pPr marL="152400" indent="0">
              <a:buNone/>
            </a:pPr>
            <a:r>
              <a:rPr lang="en-US" dirty="0"/>
              <a:t>opportunities for hardware</a:t>
            </a:r>
          </a:p>
          <a:p>
            <a:pPr marL="152400" indent="0">
              <a:buNone/>
            </a:pPr>
            <a:r>
              <a:rPr lang="en-US" dirty="0"/>
              <a:t>Trojan </a:t>
            </a:r>
            <a:r>
              <a:rPr lang="en-US" dirty="0" smtClean="0"/>
              <a:t>insertion</a:t>
            </a:r>
            <a:endParaRPr lang="es-MX" dirty="0"/>
          </a:p>
          <a:p>
            <a:pPr marL="152400" indent="0">
              <a:buNone/>
            </a:pPr>
            <a:endParaRPr lang="en-US" dirty="0" smtClean="0"/>
          </a:p>
          <a:p>
            <a:pPr marL="152400" indent="0">
              <a:buNone/>
            </a:pPr>
            <a:r>
              <a:rPr lang="en-US" dirty="0"/>
              <a:t>Research in many of these areas for neuromorphic computing is at a very nascent stage, but the pressure to cater to a growing number of critical applications</a:t>
            </a:r>
          </a:p>
          <a:p>
            <a:pPr marL="152400" indent="0">
              <a:buNone/>
            </a:pPr>
            <a:r>
              <a:rPr lang="en-US" dirty="0"/>
              <a:t>may force premature adoption of neuromorphic systems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03" y="834500"/>
            <a:ext cx="35814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04" y="367632"/>
            <a:ext cx="2808000" cy="953400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imminent need for research</a:t>
            </a:r>
          </a:p>
          <a:p>
            <a:r>
              <a:rPr lang="en-US" dirty="0"/>
              <a:t>on security properties, models, and standards for mindful implementation of </a:t>
            </a:r>
            <a:r>
              <a:rPr lang="en-US" dirty="0" err="1"/>
              <a:t>bioinspired</a:t>
            </a:r>
            <a:r>
              <a:rPr lang="en-US" dirty="0"/>
              <a:t> hardware models.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1881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s-MX" dirty="0"/>
          </a:p>
        </p:txBody>
      </p:sp>
      <p:pic>
        <p:nvPicPr>
          <p:cNvPr id="5122" name="Picture 2" descr="The machine of a new soul | The Econom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62" y="1773149"/>
            <a:ext cx="56673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8542" y="719046"/>
            <a:ext cx="7693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/>
              <a:t>Neuromorphic</a:t>
            </a:r>
            <a:r>
              <a:rPr lang="es-MX" dirty="0"/>
              <a:t> </a:t>
            </a:r>
            <a:r>
              <a:rPr lang="es-MX" dirty="0" err="1"/>
              <a:t>engineering</a:t>
            </a:r>
            <a:r>
              <a:rPr lang="es-MX" dirty="0"/>
              <a:t>, </a:t>
            </a:r>
            <a:r>
              <a:rPr lang="es-MX" dirty="0" err="1"/>
              <a:t>also</a:t>
            </a:r>
            <a:r>
              <a:rPr lang="es-MX" dirty="0"/>
              <a:t> </a:t>
            </a:r>
            <a:r>
              <a:rPr lang="es-MX" dirty="0" err="1"/>
              <a:t>known</a:t>
            </a:r>
            <a:r>
              <a:rPr lang="es-MX" dirty="0"/>
              <a:t> as </a:t>
            </a:r>
            <a:r>
              <a:rPr lang="es-MX" dirty="0" err="1"/>
              <a:t>neuromorphic</a:t>
            </a:r>
            <a:r>
              <a:rPr lang="es-MX" dirty="0"/>
              <a:t> </a:t>
            </a:r>
            <a:r>
              <a:rPr lang="es-MX" dirty="0" err="1"/>
              <a:t>computing</a:t>
            </a:r>
            <a:r>
              <a:rPr lang="es-MX" dirty="0"/>
              <a:t>,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use of </a:t>
            </a:r>
            <a:r>
              <a:rPr lang="es-MX" dirty="0" err="1"/>
              <a:t>very-large-scale</a:t>
            </a:r>
            <a:r>
              <a:rPr lang="es-MX" dirty="0"/>
              <a:t> </a:t>
            </a:r>
            <a:r>
              <a:rPr lang="es-MX" dirty="0" err="1"/>
              <a:t>integration</a:t>
            </a:r>
            <a:r>
              <a:rPr lang="es-MX" dirty="0"/>
              <a:t> (VLSI) </a:t>
            </a:r>
            <a:r>
              <a:rPr lang="es-MX" dirty="0" err="1"/>
              <a:t>systems</a:t>
            </a:r>
            <a:r>
              <a:rPr lang="es-MX" dirty="0"/>
              <a:t> </a:t>
            </a:r>
            <a:r>
              <a:rPr lang="es-MX" dirty="0" err="1"/>
              <a:t>containing</a:t>
            </a:r>
            <a:r>
              <a:rPr lang="es-MX" dirty="0"/>
              <a:t> </a:t>
            </a:r>
            <a:r>
              <a:rPr lang="es-MX" dirty="0" err="1"/>
              <a:t>electronic</a:t>
            </a:r>
            <a:r>
              <a:rPr lang="es-MX" dirty="0"/>
              <a:t> </a:t>
            </a:r>
            <a:r>
              <a:rPr lang="es-MX" dirty="0" err="1"/>
              <a:t>analog</a:t>
            </a:r>
            <a:r>
              <a:rPr lang="es-MX" dirty="0"/>
              <a:t> </a:t>
            </a:r>
            <a:r>
              <a:rPr lang="es-MX" dirty="0" err="1"/>
              <a:t>circuits</a:t>
            </a:r>
            <a:r>
              <a:rPr lang="es-MX" dirty="0"/>
              <a:t> to </a:t>
            </a:r>
            <a:r>
              <a:rPr lang="es-MX" dirty="0" err="1"/>
              <a:t>mimic</a:t>
            </a:r>
            <a:r>
              <a:rPr lang="es-MX" dirty="0"/>
              <a:t> </a:t>
            </a:r>
            <a:r>
              <a:rPr lang="es-MX" dirty="0" err="1"/>
              <a:t>neuro-biological</a:t>
            </a:r>
            <a:r>
              <a:rPr lang="es-MX" dirty="0"/>
              <a:t> </a:t>
            </a:r>
            <a:r>
              <a:rPr lang="es-MX" dirty="0" err="1"/>
              <a:t>architectures</a:t>
            </a:r>
            <a:r>
              <a:rPr lang="es-MX" dirty="0"/>
              <a:t> </a:t>
            </a:r>
            <a:r>
              <a:rPr lang="es-MX" dirty="0" err="1"/>
              <a:t>present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nervous</a:t>
            </a:r>
            <a:r>
              <a:rPr lang="es-MX" dirty="0"/>
              <a:t> </a:t>
            </a:r>
            <a:r>
              <a:rPr lang="es-MX" dirty="0" err="1"/>
              <a:t>system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3271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Introduction</a:t>
            </a:r>
            <a:endParaRPr lang="es-MX" dirty="0"/>
          </a:p>
        </p:txBody>
      </p:sp>
      <p:pic>
        <p:nvPicPr>
          <p:cNvPr id="5" name="9046770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9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Estudiando el cerebro en el Instituto Tecnológico de Massachusetts MIT_4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3187"/>
            <a:ext cx="9523477" cy="53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strocitos y su función en el aprendizaj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2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AI in </a:t>
            </a:r>
            <a:r>
              <a:rPr lang="es-MX" dirty="0" err="1"/>
              <a:t>historical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 </a:t>
            </a:r>
            <a:br>
              <a:rPr lang="es-MX" dirty="0"/>
            </a:br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462116" y="1073441"/>
            <a:ext cx="74725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</a:t>
            </a:r>
            <a:r>
              <a:rPr lang="es-MX" dirty="0"/>
              <a:t>1940s: Alan Turing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proposes</a:t>
            </a:r>
            <a:r>
              <a:rPr lang="es-MX" dirty="0"/>
              <a:t> “</a:t>
            </a:r>
            <a:r>
              <a:rPr lang="es-MX" dirty="0" err="1"/>
              <a:t>braininspired</a:t>
            </a:r>
            <a:r>
              <a:rPr lang="es-MX" dirty="0"/>
              <a:t>” machine </a:t>
            </a:r>
            <a:r>
              <a:rPr lang="es-MX" dirty="0" err="1"/>
              <a:t>intelligence</a:t>
            </a:r>
            <a:r>
              <a:rPr lang="es-MX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1950s</a:t>
            </a:r>
            <a:r>
              <a:rPr lang="es-MX" dirty="0"/>
              <a:t>: Frank </a:t>
            </a:r>
            <a:r>
              <a:rPr lang="es-MX" dirty="0" err="1"/>
              <a:t>Rosenblatt</a:t>
            </a:r>
            <a:r>
              <a:rPr lang="es-MX" dirty="0"/>
              <a:t> (</a:t>
            </a:r>
            <a:r>
              <a:rPr lang="es-MX" dirty="0" err="1"/>
              <a:t>Cornell</a:t>
            </a:r>
            <a:r>
              <a:rPr lang="es-MX" dirty="0"/>
              <a:t>) </a:t>
            </a:r>
            <a:r>
              <a:rPr lang="es-MX" dirty="0" err="1"/>
              <a:t>proposes</a:t>
            </a:r>
            <a:r>
              <a:rPr lang="es-MX" dirty="0"/>
              <a:t> “</a:t>
            </a:r>
            <a:r>
              <a:rPr lang="es-MX" dirty="0" err="1"/>
              <a:t>perceptron</a:t>
            </a:r>
            <a:r>
              <a:rPr lang="es-MX" dirty="0"/>
              <a:t>” </a:t>
            </a:r>
            <a:r>
              <a:rPr lang="es-MX" dirty="0" err="1"/>
              <a:t>neuron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1960s</a:t>
            </a:r>
            <a:r>
              <a:rPr lang="es-MX" dirty="0"/>
              <a:t>: Marvin </a:t>
            </a:r>
            <a:r>
              <a:rPr lang="es-MX" dirty="0" err="1"/>
              <a:t>Minsky</a:t>
            </a:r>
            <a:r>
              <a:rPr lang="es-MX" dirty="0"/>
              <a:t> (MIT) </a:t>
            </a:r>
            <a:r>
              <a:rPr lang="es-MX" dirty="0" err="1"/>
              <a:t>argues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multi-layer</a:t>
            </a:r>
            <a:r>
              <a:rPr lang="es-MX" dirty="0"/>
              <a:t> (</a:t>
            </a:r>
            <a:r>
              <a:rPr lang="es-MX" dirty="0" err="1"/>
              <a:t>feedforward</a:t>
            </a:r>
            <a:r>
              <a:rPr lang="es-MX" dirty="0"/>
              <a:t>) </a:t>
            </a:r>
            <a:r>
              <a:rPr lang="es-MX" dirty="0" err="1"/>
              <a:t>network</a:t>
            </a:r>
            <a:r>
              <a:rPr lang="es-MX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1970s</a:t>
            </a:r>
            <a:r>
              <a:rPr lang="es-MX" dirty="0"/>
              <a:t>: AI </a:t>
            </a:r>
            <a:r>
              <a:rPr lang="es-MX" dirty="0" err="1"/>
              <a:t>winter</a:t>
            </a:r>
            <a:r>
              <a:rPr lang="es-MX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1980s</a:t>
            </a:r>
            <a:r>
              <a:rPr lang="es-MX" dirty="0"/>
              <a:t>: </a:t>
            </a:r>
            <a:r>
              <a:rPr lang="es-MX" dirty="0" err="1"/>
              <a:t>resurgence</a:t>
            </a:r>
            <a:r>
              <a:rPr lang="es-MX" dirty="0"/>
              <a:t> </a:t>
            </a:r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</a:t>
            </a:r>
            <a:r>
              <a:rPr lang="es-MX" dirty="0"/>
              <a:t>1990s: </a:t>
            </a:r>
            <a:r>
              <a:rPr lang="es-MX" dirty="0" err="1"/>
              <a:t>Carver</a:t>
            </a:r>
            <a:r>
              <a:rPr lang="es-MX" dirty="0"/>
              <a:t> Mead (</a:t>
            </a:r>
            <a:r>
              <a:rPr lang="es-MX" dirty="0" err="1"/>
              <a:t>Caltech</a:t>
            </a:r>
            <a:r>
              <a:rPr lang="es-MX" dirty="0"/>
              <a:t>) </a:t>
            </a:r>
            <a:r>
              <a:rPr lang="es-MX" dirty="0" err="1"/>
              <a:t>pioneers</a:t>
            </a:r>
            <a:r>
              <a:rPr lang="es-MX" dirty="0"/>
              <a:t> “</a:t>
            </a:r>
            <a:r>
              <a:rPr lang="es-MX" dirty="0" err="1"/>
              <a:t>neuromorphic</a:t>
            </a:r>
            <a:r>
              <a:rPr lang="es-MX" dirty="0"/>
              <a:t> </a:t>
            </a:r>
            <a:r>
              <a:rPr lang="es-MX" dirty="0" err="1"/>
              <a:t>engineering</a:t>
            </a:r>
            <a:r>
              <a:rPr lang="es-MX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2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Taxonomy</a:t>
            </a: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5" y="723900"/>
            <a:ext cx="86963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5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security</a:t>
            </a:r>
            <a:endParaRPr lang="es-MX" dirty="0"/>
          </a:p>
        </p:txBody>
      </p:sp>
      <p:sp>
        <p:nvSpPr>
          <p:cNvPr id="3" name="Rectangle 2"/>
          <p:cNvSpPr/>
          <p:nvPr/>
        </p:nvSpPr>
        <p:spPr>
          <a:xfrm>
            <a:off x="427702" y="885329"/>
            <a:ext cx="60812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B0604020202020204" charset="0"/>
              </a:rPr>
              <a:t>A control consists of an action, mechanism, device or technique that mitigates, removes or reduces a vulnerability to reduce risks </a:t>
            </a:r>
          </a:p>
          <a:p>
            <a:endParaRPr lang="en-US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B0604020202020204" charset="0"/>
              </a:rPr>
              <a:t>Prevention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B0604020202020204" charset="0"/>
              </a:rPr>
              <a:t>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B0604020202020204" charset="0"/>
              </a:rPr>
              <a:t>Mitigation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B0604020202020204" charset="0"/>
              </a:rPr>
              <a:t>Recovery </a:t>
            </a:r>
            <a:r>
              <a:rPr lang="en-US" dirty="0">
                <a:latin typeface="Roboto" panose="020B0604020202020204" charset="0"/>
              </a:rPr>
              <a:t>Transfer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Roboto" panose="020B0604020202020204" charset="0"/>
              </a:rPr>
              <a:t>Preventive</a:t>
            </a:r>
            <a:r>
              <a:rPr lang="es-MX" dirty="0">
                <a:latin typeface="Roboto" panose="020B0604020202020204" charset="0"/>
              </a:rPr>
              <a:t> firewall </a:t>
            </a:r>
            <a:r>
              <a:rPr lang="es-MX" dirty="0" err="1">
                <a:latin typeface="Roboto" panose="020B0604020202020204" charset="0"/>
              </a:rPr>
              <a:t>controls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controls</a:t>
            </a:r>
            <a:r>
              <a:rPr lang="es-MX" dirty="0">
                <a:latin typeface="Roboto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Roboto" panose="020B0604020202020204" charset="0"/>
              </a:rPr>
              <a:t>IDS </a:t>
            </a:r>
            <a:r>
              <a:rPr lang="es-MX" dirty="0" err="1">
                <a:latin typeface="Roboto" panose="020B0604020202020204" charset="0"/>
              </a:rPr>
              <a:t>intructions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detection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system</a:t>
            </a:r>
            <a:endParaRPr lang="es-MX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Roboto" panose="020B0604020202020204" charset="0"/>
              </a:rPr>
              <a:t>IPS </a:t>
            </a:r>
            <a:r>
              <a:rPr lang="es-MX" dirty="0" err="1">
                <a:latin typeface="Roboto" panose="020B0604020202020204" charset="0"/>
              </a:rPr>
              <a:t>instruction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protection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system</a:t>
            </a:r>
            <a:endParaRPr lang="es-MX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79" y="1446571"/>
            <a:ext cx="35909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18411</TotalTime>
  <Words>699</Words>
  <Application>Microsoft Office PowerPoint</Application>
  <PresentationFormat>On-screen Show (16:9)</PresentationFormat>
  <Paragraphs>117</Paragraphs>
  <Slides>27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Open Sans</vt:lpstr>
      <vt:lpstr>Arial</vt:lpstr>
      <vt:lpstr>Roboto</vt:lpstr>
      <vt:lpstr>ptserif</vt:lpstr>
      <vt:lpstr>Material</vt:lpstr>
      <vt:lpstr>      Security Aspects of   neuromorphic systems </vt:lpstr>
      <vt:lpstr>Contents</vt:lpstr>
      <vt:lpstr>definition</vt:lpstr>
      <vt:lpstr>Introduction</vt:lpstr>
      <vt:lpstr>PowerPoint Presentation</vt:lpstr>
      <vt:lpstr>PowerPoint Presentation</vt:lpstr>
      <vt:lpstr>AI in historical context  </vt:lpstr>
      <vt:lpstr>AI Taxonomy</vt:lpstr>
      <vt:lpstr>Control security</vt:lpstr>
      <vt:lpstr>Security goals</vt:lpstr>
      <vt:lpstr>Introduction</vt:lpstr>
      <vt:lpstr>PowerPoint Presentation</vt:lpstr>
      <vt:lpstr>software</vt:lpstr>
      <vt:lpstr>Cryptography Ciphers </vt:lpstr>
      <vt:lpstr>introduction</vt:lpstr>
      <vt:lpstr>Historical evolution</vt:lpstr>
      <vt:lpstr>PowerPoint Presentation</vt:lpstr>
      <vt:lpstr>Neuromorphic computing algorithms</vt:lpstr>
      <vt:lpstr>What is SoC?</vt:lpstr>
      <vt:lpstr>AKIDA CHIP</vt:lpstr>
      <vt:lpstr>PowerPoint Presentation</vt:lpstr>
      <vt:lpstr>PowerPoint Presentation</vt:lpstr>
      <vt:lpstr>Neuromorphic computing chip could ‘smell’ explosives, narcotics, and diseases</vt:lpstr>
      <vt:lpstr>PowerPoint Presentation</vt:lpstr>
      <vt:lpstr>Threat Models</vt:lpstr>
      <vt:lpstr>Neuromorphic Desing Flow</vt:lpstr>
      <vt:lpstr>TBD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recomendación</dc:title>
  <dc:creator>Francisco Ventura Blancas</dc:creator>
  <cp:lastModifiedBy>Francisco Ventura Blancas</cp:lastModifiedBy>
  <cp:revision>103</cp:revision>
  <dcterms:modified xsi:type="dcterms:W3CDTF">2021-10-19T06:38:27Z</dcterms:modified>
</cp:coreProperties>
</file>